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6" r:id="rId6"/>
    <p:sldId id="262" r:id="rId7"/>
    <p:sldId id="263" r:id="rId8"/>
    <p:sldId id="264" r:id="rId9"/>
    <p:sldId id="265" r:id="rId10"/>
  </p:sldIdLst>
  <p:sldSz cx="9144000" cy="6858000" type="screen4x3"/>
  <p:notesSz cx="9144000" cy="6858000"/>
  <p:defaultTextStyle>
    <a:defPPr>
      <a:defRPr lang="tr-T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Başlık Slaydı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hasCustomPrompt="1"/>
          </p:nvPr>
        </p:nvSpPr>
        <p:spPr bwMode="auto">
          <a:xfrm>
            <a:off x="539552" y="3717032"/>
            <a:ext cx="6048672" cy="82195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ln>
                  <a:noFill/>
                </a:ln>
                <a:solidFill>
                  <a:schemeClr val="bg1"/>
                </a:solidFill>
                <a:latin typeface="Arial Black"/>
              </a:defRPr>
            </a:lvl1pPr>
          </a:lstStyle>
          <a:p>
            <a:pPr>
              <a:defRPr/>
            </a:pPr>
            <a:r>
              <a:rPr lang="tr-TR"/>
              <a:t>ANA BAŞLIK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755576" y="4653136"/>
            <a:ext cx="5256584" cy="10081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tr-TR"/>
              <a:t>Alt Başlık</a:t>
            </a:r>
            <a:endParaRPr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>
            <a:off x="6660232" y="602128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48A77D11-7FAF-421B-B19F-28864AC2BAFB}" type="datetimeFigureOut">
              <a:rPr lang="tr-TR"/>
              <a:t>2.04.2024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>
            <a:off x="6660232" y="6381329"/>
            <a:ext cx="2160240" cy="288032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tr-TR"/>
              <a:t>Ankara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aşlık ve İçerik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 bwMode="auto">
          <a:xfrm>
            <a:off x="395536" y="260648"/>
            <a:ext cx="4834880" cy="82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Aaux ProBold"/>
              </a:defRPr>
            </a:lvl1pPr>
          </a:lstStyle>
          <a:p>
            <a:pPr>
              <a:defRPr/>
            </a:pPr>
            <a:r>
              <a:rPr lang="tr-TR"/>
              <a:t>Ana Başlık</a:t>
            </a:r>
            <a:endParaRPr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>
            <a:off x="755576" y="6465783"/>
            <a:ext cx="2133600" cy="27558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48A77D11-7FAF-421B-B19F-28864AC2BAFB}" type="datetimeFigureOut">
              <a:rPr lang="tr-TR"/>
              <a:t>2.04.2024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8388424" y="6448251"/>
            <a:ext cx="648072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E37222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F25D720D-AA6C-4005-8654-D64F47B18638}" type="slidenum">
              <a:rPr lang="tr-TR"/>
              <a:t>‹#›</a:t>
            </a:fld>
            <a:endParaRPr lang="tr-TR"/>
          </a:p>
        </p:txBody>
      </p:sp>
      <p:sp>
        <p:nvSpPr>
          <p:cNvPr id="10" name="İçerik Yer Tutucusu 9"/>
          <p:cNvSpPr>
            <a:spLocks noGrp="1"/>
          </p:cNvSpPr>
          <p:nvPr>
            <p:ph sz="quarter" idx="15"/>
          </p:nvPr>
        </p:nvSpPr>
        <p:spPr bwMode="auto">
          <a:xfrm>
            <a:off x="755576" y="1268413"/>
            <a:ext cx="7704212" cy="40322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Aaux ProBold"/>
              <a:buChar char="—"/>
              <a:defRPr sz="2400">
                <a:latin typeface="Arial"/>
                <a:cs typeface="Arial"/>
              </a:defRPr>
            </a:lvl1pPr>
            <a:lvl2pPr marL="742950" indent="-285750">
              <a:buFont typeface="Aaux ProBold"/>
              <a:buChar char="—"/>
              <a:defRPr sz="2000">
                <a:latin typeface="Arial"/>
                <a:cs typeface="Arial"/>
              </a:defRPr>
            </a:lvl2pPr>
            <a:lvl3pPr marL="1143000" indent="-228600">
              <a:buFont typeface="Aaux ProBold"/>
              <a:buChar char="—"/>
              <a:defRPr sz="1800">
                <a:latin typeface="Arial"/>
                <a:cs typeface="Arial"/>
              </a:defRPr>
            </a:lvl3pPr>
            <a:lvl4pPr marL="1600200" indent="-228600">
              <a:buFont typeface="Aaux ProBold"/>
              <a:buChar char="—"/>
              <a:defRPr sz="1600">
                <a:latin typeface="Arial"/>
                <a:cs typeface="Arial"/>
              </a:defRPr>
            </a:lvl4pPr>
            <a:lvl5pPr marL="2057400" indent="-228600">
              <a:buFont typeface="Aaux ProBold"/>
              <a:buChar char="—"/>
              <a:defRPr sz="1600"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tr-TR"/>
              <a:t>Asıl metin stillerini düzenlemek için tıklatın</a:t>
            </a:r>
            <a:endParaRPr/>
          </a:p>
          <a:p>
            <a:pPr lvl="1">
              <a:defRPr/>
            </a:pPr>
            <a:r>
              <a:rPr lang="tr-TR"/>
              <a:t>İkinci düzey</a:t>
            </a:r>
            <a:endParaRPr/>
          </a:p>
          <a:p>
            <a:pPr lvl="2">
              <a:defRPr/>
            </a:pPr>
            <a:r>
              <a:rPr lang="tr-TR"/>
              <a:t>Üçüncü düzey</a:t>
            </a:r>
            <a:endParaRPr/>
          </a:p>
          <a:p>
            <a:pPr lvl="3">
              <a:defRPr/>
            </a:pPr>
            <a:r>
              <a:rPr lang="tr-TR"/>
              <a:t>Dördüncü düzey</a:t>
            </a:r>
            <a:endParaRPr/>
          </a:p>
          <a:p>
            <a:pPr lvl="4">
              <a:defRPr/>
            </a:pPr>
            <a:r>
              <a:rPr lang="tr-TR"/>
              <a:t>Beşinci düzey</a:t>
            </a:r>
            <a:endParaRPr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755650" y="5373688"/>
            <a:ext cx="6192837" cy="935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EE3124"/>
                </a:solidFill>
                <a:latin typeface="Arial"/>
                <a:cs typeface="Arial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>
              <a:defRPr/>
            </a:pPr>
            <a:r>
              <a:rPr lang="tr-TR"/>
              <a:t>Her sununun özeti, birkaç cümle</a:t>
            </a:r>
            <a:endParaRPr/>
          </a:p>
          <a:p>
            <a:pPr lvl="0">
              <a:defRPr/>
            </a:pPr>
            <a:r>
              <a:rPr lang="tr-TR"/>
              <a:t>Slogonik cümleler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renkli bölüm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Başlık 9"/>
          <p:cNvSpPr>
            <a:spLocks noGrp="1"/>
          </p:cNvSpPr>
          <p:nvPr>
            <p:ph type="title"/>
          </p:nvPr>
        </p:nvSpPr>
        <p:spPr bwMode="auto">
          <a:xfrm>
            <a:off x="611560" y="476672"/>
            <a:ext cx="8085584" cy="936104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FFFFE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tr-TR"/>
              <a:t>Asıl başlık stili için tıklatın</a:t>
            </a:r>
            <a:endParaRPr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0"/>
          </p:nvPr>
        </p:nvSpPr>
        <p:spPr bwMode="auto">
          <a:xfrm>
            <a:off x="900113" y="1557337"/>
            <a:ext cx="7559675" cy="38877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bg1"/>
                </a:solidFill>
                <a:latin typeface="Arial"/>
                <a:cs typeface="Arial"/>
              </a:defRPr>
            </a:lvl2pPr>
            <a:lvl3pPr>
              <a:defRPr>
                <a:solidFill>
                  <a:schemeClr val="bg1"/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tr-TR"/>
              <a:t>Asıl metin stillerini düzenlemek için tıklatın</a:t>
            </a:r>
            <a:endParaRPr/>
          </a:p>
          <a:p>
            <a:pPr lvl="1">
              <a:defRPr/>
            </a:pPr>
            <a:r>
              <a:rPr lang="tr-TR"/>
              <a:t>İkinci düzey</a:t>
            </a:r>
            <a:endParaRPr/>
          </a:p>
          <a:p>
            <a:pPr lvl="2">
              <a:defRPr/>
            </a:pPr>
            <a:r>
              <a:rPr lang="tr-TR"/>
              <a:t>Üçüncü düzey</a:t>
            </a:r>
            <a:endParaRPr/>
          </a:p>
          <a:p>
            <a:pPr lvl="3">
              <a:defRPr/>
            </a:pPr>
            <a:r>
              <a:rPr lang="tr-TR"/>
              <a:t>Dördüncü düzey</a:t>
            </a:r>
            <a:endParaRPr/>
          </a:p>
          <a:p>
            <a:pPr lvl="4">
              <a:defRPr/>
            </a:pPr>
            <a:r>
              <a:rPr lang="tr-TR"/>
              <a:t>Beşinci düzey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 bwMode="auto">
          <a:xfrm>
            <a:off x="409340" y="2924944"/>
            <a:ext cx="5472609" cy="16140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dirty="0"/>
              <a:t>Olay Bildirimleri Çalışma Grubu </a:t>
            </a:r>
            <a:br>
              <a:rPr lang="tr-TR" sz="3200" dirty="0"/>
            </a:br>
            <a:r>
              <a:rPr lang="tr-TR" sz="3200" dirty="0" smtClean="0"/>
              <a:t>2024/1 </a:t>
            </a:r>
            <a:r>
              <a:rPr lang="tr-TR" sz="3200" dirty="0"/>
              <a:t>Toplantısı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 bwMode="auto">
          <a:xfrm>
            <a:off x="539552" y="4653136"/>
            <a:ext cx="5472608" cy="1008112"/>
          </a:xfrm>
        </p:spPr>
        <p:txBody>
          <a:bodyPr/>
          <a:lstStyle/>
          <a:p>
            <a:pPr>
              <a:defRPr/>
            </a:pPr>
            <a:r>
              <a:rPr lang="tr-TR" sz="2000"/>
              <a:t>Osman ÜNAL</a:t>
            </a:r>
            <a:endParaRPr/>
          </a:p>
          <a:p>
            <a:pPr>
              <a:defRPr/>
            </a:pPr>
            <a:r>
              <a:rPr lang="tr-TR" sz="2000"/>
              <a:t>Havacılık Uzmanı</a:t>
            </a:r>
          </a:p>
        </p:txBody>
      </p:sp>
      <p:sp>
        <p:nvSpPr>
          <p:cNvPr id="4" name="Alt Başlık 2"/>
          <p:cNvSpPr txBox="1"/>
          <p:nvPr/>
        </p:nvSpPr>
        <p:spPr bwMode="auto">
          <a:xfrm>
            <a:off x="7380311" y="6309320"/>
            <a:ext cx="1505767" cy="360040"/>
          </a:xfrm>
          <a:prstGeom prst="rect">
            <a:avLst/>
          </a:prstGeom>
        </p:spPr>
        <p:txBody>
          <a:bodyPr/>
          <a:lstStyle>
            <a:lvl1pPr marL="0" indent="0" algn="l" defTabSz="914400">
              <a:spcBef>
                <a:spcPts val="0"/>
              </a:spcBef>
              <a:buFont typeface="Arial"/>
              <a:buNone/>
              <a:defRPr sz="3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914400">
              <a:spcBef>
                <a:spcPts val="0"/>
              </a:spcBef>
              <a:buFont typeface="Arial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spcBef>
                <a:spcPts val="0"/>
              </a:spcBef>
              <a:buFont typeface="Arial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tr-TR" sz="2000" dirty="0" smtClean="0"/>
              <a:t>03.04.2024</a:t>
            </a:r>
            <a:endParaRPr lang="tr-TR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>
          <a:xfrm>
            <a:off x="395536" y="404664"/>
            <a:ext cx="4834880" cy="683984"/>
          </a:xfrm>
        </p:spPr>
        <p:txBody>
          <a:bodyPr/>
          <a:lstStyle/>
          <a:p>
            <a:pPr>
              <a:defRPr/>
            </a:pPr>
            <a:r>
              <a:rPr lang="tr-TR"/>
              <a:t>Gündem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5"/>
          </p:nvPr>
        </p:nvSpPr>
        <p:spPr bwMode="auto">
          <a:xfrm>
            <a:off x="755576" y="1268412"/>
            <a:ext cx="7704212" cy="511291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tr-TR" dirty="0"/>
              <a:t>Açılış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tr-TR" dirty="0" smtClean="0"/>
              <a:t>SHT-OLAY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tr-TR" dirty="0" smtClean="0"/>
              <a:t>ERCS </a:t>
            </a:r>
            <a:r>
              <a:rPr lang="tr-TR" dirty="0" smtClean="0"/>
              <a:t>Yöntemi</a:t>
            </a:r>
            <a:endParaRPr dirty="0"/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tr-TR" dirty="0" smtClean="0"/>
              <a:t>Yeni Otomasyon Çalışması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tr-TR" dirty="0" smtClean="0"/>
              <a:t>Diğer Hususlar</a:t>
            </a:r>
            <a:endParaRPr dirty="0"/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tr-TR" dirty="0" smtClean="0"/>
              <a:t>Kapanış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>
          <a:xfrm>
            <a:off x="395536" y="404664"/>
            <a:ext cx="4834880" cy="683984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Açılış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Gelişmeler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SHY-OLAY Taslağı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endParaRPr lang="tr-TR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OBÇG Yeni Üyeler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0351050" name="Başlık 1"/>
          <p:cNvSpPr>
            <a:spLocks noGrp="1"/>
          </p:cNvSpPr>
          <p:nvPr>
            <p:ph type="title"/>
          </p:nvPr>
        </p:nvSpPr>
        <p:spPr bwMode="auto">
          <a:xfrm>
            <a:off x="395535" y="404663"/>
            <a:ext cx="5681963" cy="68398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tr-TR" dirty="0" smtClean="0"/>
              <a:t>SHT-OLAY</a:t>
            </a:r>
            <a:endParaRPr lang="tr-TR" dirty="0"/>
          </a:p>
        </p:txBody>
      </p:sp>
      <p:sp>
        <p:nvSpPr>
          <p:cNvPr id="541125529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Ham taslak</a:t>
            </a:r>
            <a:endParaRPr lang="tr-TR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SHY-OLAY tamamlayıcı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376/2014, 2015/1018, 2020/2034 AB Mevzuatı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ESARR 2 Mevzuatı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Majör Olay, Önemli Olay, Gözlem </a:t>
            </a:r>
            <a:r>
              <a:rPr lang="tr-TR" dirty="0" err="1" smtClean="0"/>
              <a:t>vs</a:t>
            </a:r>
            <a:endParaRPr lang="tr-TR" dirty="0" smtClean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tr-TR" dirty="0" smtClean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Risk puanı </a:t>
            </a:r>
            <a:r>
              <a:rPr lang="tr-TR" dirty="0" err="1" smtClean="0"/>
              <a:t>çalıştayı</a:t>
            </a:r>
            <a:endParaRPr lang="tr-TR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tr-TR" dirty="0"/>
          </a:p>
        </p:txBody>
      </p:sp>
      <p:sp>
        <p:nvSpPr>
          <p:cNvPr id="1073554573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0351050" name="Başlık 1"/>
          <p:cNvSpPr>
            <a:spLocks noGrp="1"/>
          </p:cNvSpPr>
          <p:nvPr>
            <p:ph type="title"/>
          </p:nvPr>
        </p:nvSpPr>
        <p:spPr bwMode="auto">
          <a:xfrm>
            <a:off x="395535" y="404663"/>
            <a:ext cx="5681963" cy="68398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tr-TR" dirty="0" smtClean="0"/>
              <a:t>ERCS </a:t>
            </a:r>
            <a:r>
              <a:rPr lang="tr-TR" dirty="0" smtClean="0"/>
              <a:t>Yöntemi</a:t>
            </a:r>
            <a:endParaRPr lang="tr-TR" dirty="0"/>
          </a:p>
        </p:txBody>
      </p:sp>
      <p:sp>
        <p:nvSpPr>
          <p:cNvPr id="541125529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err="1"/>
              <a:t>Reason</a:t>
            </a:r>
            <a:r>
              <a:rPr lang="tr-TR" dirty="0"/>
              <a:t> (İsviçre Peyniri) Modeli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Faydalanılan yöntemler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ICAO Risk Matrisi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ARMS ERC Yöntemi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EUROCONTROL RAT Yöntemi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Şiddet ve olasılık bileşimi</a:t>
            </a:r>
          </a:p>
        </p:txBody>
      </p:sp>
      <p:sp>
        <p:nvSpPr>
          <p:cNvPr id="1073554573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24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8824621" name="Başlık 1"/>
          <p:cNvSpPr>
            <a:spLocks noGrp="1"/>
          </p:cNvSpPr>
          <p:nvPr>
            <p:ph type="title"/>
          </p:nvPr>
        </p:nvSpPr>
        <p:spPr bwMode="auto">
          <a:xfrm>
            <a:off x="395535" y="404663"/>
            <a:ext cx="5681963" cy="68398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tr-TR"/>
              <a:t>Yeni Otomasyon</a:t>
            </a:r>
          </a:p>
        </p:txBody>
      </p:sp>
      <p:sp>
        <p:nvSpPr>
          <p:cNvPr id="2049312807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Tek raporlama sistemi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ADREP Taksonomisi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ATM, BIRD, OPS, AIR, ADR, GEN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İletişim, inceleme, takip, </a:t>
            </a:r>
            <a:r>
              <a:rPr lang="tr-TR" dirty="0" smtClean="0"/>
              <a:t>analiz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smtClean="0"/>
              <a:t>ERCS</a:t>
            </a:r>
            <a:endParaRPr lang="tr-TR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Entegrasyon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tr-TR" dirty="0"/>
          </a:p>
        </p:txBody>
      </p:sp>
      <p:sp>
        <p:nvSpPr>
          <p:cNvPr id="1570261358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>
          <a:xfrm>
            <a:off x="395536" y="404664"/>
            <a:ext cx="4834880" cy="683984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Diğer hususlar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OBÇG Yapısı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Alt gruplar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>
          <a:xfrm>
            <a:off x="395536" y="404664"/>
            <a:ext cx="5688632" cy="6839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/>
              <a:t>Kapanış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tr-TR" dirty="0" smtClean="0"/>
              <a:t>Gelecek toplantı</a:t>
            </a:r>
            <a:endParaRPr dirty="0"/>
          </a:p>
          <a:p>
            <a:pPr marL="0" indent="0">
              <a:lnSpc>
                <a:spcPct val="150000"/>
              </a:lnSpc>
              <a:buNone/>
              <a:defRPr/>
            </a:pP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0"/>
          </p:nvPr>
        </p:nvSpPr>
        <p:spPr bwMode="auto">
          <a:xfrm>
            <a:off x="611561" y="1557337"/>
            <a:ext cx="7848228" cy="4895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tr-TR" sz="7200"/>
              <a:t>Teşekkürler</a:t>
            </a:r>
            <a:endParaRPr/>
          </a:p>
          <a:p>
            <a:pPr marL="0" indent="0">
              <a:buNone/>
              <a:defRPr/>
            </a:pPr>
            <a:endParaRPr lang="tr-TR" sz="4000"/>
          </a:p>
          <a:p>
            <a:pPr marL="0" indent="0">
              <a:buNone/>
              <a:defRPr/>
            </a:pPr>
            <a:endParaRPr lang="tr-TR" sz="3600"/>
          </a:p>
          <a:p>
            <a:pPr marL="0" indent="0">
              <a:buNone/>
              <a:defRPr/>
            </a:pPr>
            <a:endParaRPr lang="tr-TR" sz="3600"/>
          </a:p>
          <a:p>
            <a:pPr marL="0" indent="0">
              <a:buNone/>
              <a:defRPr/>
            </a:pPr>
            <a:endParaRPr lang="tr-TR"/>
          </a:p>
          <a:p>
            <a:pPr marL="0" indent="0">
              <a:buNone/>
              <a:defRPr/>
            </a:pPr>
            <a:r>
              <a:rPr lang="tr-TR"/>
              <a:t>reporting@shgm.gov.tr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is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117</Words>
  <Application>Microsoft Office PowerPoint</Application>
  <DocSecurity>0</DocSecurity>
  <PresentationFormat>Ekran Gösterisi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Aaux ProBold</vt:lpstr>
      <vt:lpstr>Arial</vt:lpstr>
      <vt:lpstr>Arial Black</vt:lpstr>
      <vt:lpstr>Ofis Teması</vt:lpstr>
      <vt:lpstr>Olay Bildirimleri Çalışma Grubu  2024/1 Toplantısı</vt:lpstr>
      <vt:lpstr>Gündem</vt:lpstr>
      <vt:lpstr>Açılış</vt:lpstr>
      <vt:lpstr>SHT-OLAY</vt:lpstr>
      <vt:lpstr>ERCS Yöntemi</vt:lpstr>
      <vt:lpstr>Yeni Otomasyon</vt:lpstr>
      <vt:lpstr>Diğer hususlar</vt:lpstr>
      <vt:lpstr>Kapanış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/>
  <dc:creator>Tunc</dc:creator>
  <cp:keywords/>
  <dc:description/>
  <cp:lastModifiedBy>Osman Unal</cp:lastModifiedBy>
  <cp:revision>92</cp:revision>
  <dcterms:created xsi:type="dcterms:W3CDTF">2013-01-29T17:11:46Z</dcterms:created>
  <dcterms:modified xsi:type="dcterms:W3CDTF">2024-04-02T12:49:44Z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eodilabelclass">
    <vt:lpwstr>id_classification_unclassified=0ef0d4bf-59b8-4ae6-bbc0-fafde041157b</vt:lpwstr>
  </property>
  <property fmtid="{D5CDD505-2E9C-101B-9397-08002B2CF9AE}" pid="3" name="geodilabeluser">
    <vt:lpwstr>user=osman.unal</vt:lpwstr>
  </property>
  <property fmtid="{D5CDD505-2E9C-101B-9397-08002B2CF9AE}" pid="4" name="geodilabeltime">
    <vt:lpwstr>datetime=2024-04-02T06:46:56.709Z</vt:lpwstr>
  </property>
</Properties>
</file>